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64" r:id="rId1"/>
  </p:sldMasterIdLst>
  <p:notesMasterIdLst>
    <p:notesMasterId r:id="rId9"/>
  </p:notesMasterIdLst>
  <p:sldIdLst>
    <p:sldId id="259" r:id="rId2"/>
    <p:sldId id="261" r:id="rId3"/>
    <p:sldId id="262" r:id="rId4"/>
    <p:sldId id="267" r:id="rId5"/>
    <p:sldId id="266" r:id="rId6"/>
    <p:sldId id="270" r:id="rId7"/>
    <p:sldId id="269"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13"/>
  </p:normalViewPr>
  <p:slideViewPr>
    <p:cSldViewPr snapToGrid="0" snapToObjects="1">
      <p:cViewPr varScale="1">
        <p:scale>
          <a:sx n="84" d="100"/>
          <a:sy n="84" d="100"/>
        </p:scale>
        <p:origin x="133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f>
</file>

<file path=ppt/media/image10.png>
</file>

<file path=ppt/media/image2.tiff>
</file>

<file path=ppt/media/image3.png>
</file>

<file path=ppt/media/image4.png>
</file>

<file path=ppt/media/image5.JPG>
</file>

<file path=ppt/media/image6.png>
</file>

<file path=ppt/media/image7.png>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6219CF-C82C-D140-AFDA-2B230CE4D65C}" type="datetimeFigureOut">
              <a:rPr lang="en-US" smtClean="0"/>
              <a:t>1/24/2016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EC0FFA-9DAC-5346-9A3A-A5D0C7D2D71C}" type="slidenum">
              <a:rPr lang="en-US" smtClean="0"/>
              <a:t>‹#›</a:t>
            </a:fld>
            <a:endParaRPr lang="en-US"/>
          </a:p>
        </p:txBody>
      </p:sp>
    </p:spTree>
    <p:extLst>
      <p:ext uri="{BB962C8B-B14F-4D97-AF65-F5344CB8AC3E}">
        <p14:creationId xmlns:p14="http://schemas.microsoft.com/office/powerpoint/2010/main" val="445970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0EC0FFA-9DAC-5346-9A3A-A5D0C7D2D71C}" type="slidenum">
              <a:rPr lang="en-US" smtClean="0"/>
              <a:t>4</a:t>
            </a:fld>
            <a:endParaRPr lang="en-US"/>
          </a:p>
        </p:txBody>
      </p:sp>
    </p:spTree>
    <p:extLst>
      <p:ext uri="{BB962C8B-B14F-4D97-AF65-F5344CB8AC3E}">
        <p14:creationId xmlns:p14="http://schemas.microsoft.com/office/powerpoint/2010/main" val="1157258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0EC0FFA-9DAC-5346-9A3A-A5D0C7D2D71C}" type="slidenum">
              <a:rPr lang="en-US" smtClean="0"/>
              <a:t>5</a:t>
            </a:fld>
            <a:endParaRPr lang="en-US"/>
          </a:p>
        </p:txBody>
      </p:sp>
    </p:spTree>
    <p:extLst>
      <p:ext uri="{BB962C8B-B14F-4D97-AF65-F5344CB8AC3E}">
        <p14:creationId xmlns:p14="http://schemas.microsoft.com/office/powerpoint/2010/main" val="19949286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39496172-76DC-224A-B56B-6C7372BB4FCC}" type="datetime1">
              <a:rPr lang="en-US" smtClean="0"/>
              <a:t>1/24/2016</a:t>
            </a:fld>
            <a:endParaRPr lang="en-US" dirty="0"/>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r>
              <a:rPr lang="de-DE" smtClean="0"/>
              <a:t>© EV3Lessons 2016 (Last Update: 1/20/2016)</a:t>
            </a:r>
            <a:endParaRPr lang="en-US" dirty="0"/>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4FAB73BC-B049-4115-A692-8D63A059BFB8}" type="slidenum">
              <a:rPr lang="en-US" smtClean="0"/>
              <a:pPr/>
              <a:t>‹#›</a:t>
            </a:fld>
            <a:endParaRPr lang="en-US" dirty="0"/>
          </a:p>
        </p:txBody>
      </p:sp>
      <p:pic>
        <p:nvPicPr>
          <p:cNvPr id="7" name="Picture 6"/>
          <p:cNvPicPr>
            <a:picLocks noChangeAspect="1"/>
          </p:cNvPicPr>
          <p:nvPr/>
        </p:nvPicPr>
        <p:blipFill>
          <a:blip r:embed="rId2"/>
          <a:stretch>
            <a:fillRect/>
          </a:stretch>
        </p:blipFill>
        <p:spPr>
          <a:xfrm>
            <a:off x="4399566" y="457285"/>
            <a:ext cx="4318946" cy="1468442"/>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20130" y="4634464"/>
            <a:ext cx="1618735" cy="1618735"/>
          </a:xfrm>
          <a:prstGeom prst="rect">
            <a:avLst/>
          </a:prstGeom>
        </p:spPr>
      </p:pic>
      <p:sp>
        <p:nvSpPr>
          <p:cNvPr id="20" name="TextBox 19"/>
          <p:cNvSpPr txBox="1"/>
          <p:nvPr userDrawn="1"/>
        </p:nvSpPr>
        <p:spPr>
          <a:xfrm>
            <a:off x="420130" y="468518"/>
            <a:ext cx="3979436" cy="1569660"/>
          </a:xfrm>
          <a:prstGeom prst="rect">
            <a:avLst/>
          </a:prstGeom>
          <a:noFill/>
        </p:spPr>
        <p:txBody>
          <a:bodyPr wrap="square" rtlCol="0">
            <a:spAutoFit/>
          </a:bodyPr>
          <a:lstStyle/>
          <a:p>
            <a:pPr algn="ctr"/>
            <a:r>
              <a:rPr lang="en-US" sz="3200" dirty="0" smtClean="0"/>
              <a:t>Bonus </a:t>
            </a:r>
          </a:p>
          <a:p>
            <a:pPr algn="ctr"/>
            <a:r>
              <a:rPr lang="en-US" sz="3200" dirty="0" smtClean="0"/>
              <a:t>EV3</a:t>
            </a:r>
            <a:r>
              <a:rPr lang="en-US" sz="3200" baseline="0" dirty="0" smtClean="0"/>
              <a:t> Programming Lessons</a:t>
            </a:r>
            <a:endParaRPr lang="en-US" sz="3200" dirty="0"/>
          </a:p>
        </p:txBody>
      </p:sp>
      <p:sp>
        <p:nvSpPr>
          <p:cNvPr id="22" name="Title 21"/>
          <p:cNvSpPr>
            <a:spLocks noGrp="1"/>
          </p:cNvSpPr>
          <p:nvPr>
            <p:ph type="title"/>
          </p:nvPr>
        </p:nvSpPr>
        <p:spPr>
          <a:xfrm>
            <a:off x="1167623" y="2685828"/>
            <a:ext cx="7200900" cy="1485900"/>
          </a:xfrm>
        </p:spPr>
        <p:txBody>
          <a:bodyPr>
            <a:normAutofit/>
          </a:bodyPr>
          <a:lstStyle>
            <a:lvl1pPr algn="ctr">
              <a:defRPr sz="4000"/>
            </a:lvl1pPr>
          </a:lstStyle>
          <a:p>
            <a:r>
              <a:rPr lang="en-US" dirty="0" smtClean="0"/>
              <a:t>Click to edit Master title style</a:t>
            </a:r>
            <a:endParaRPr lang="en-US" dirty="0"/>
          </a:p>
        </p:txBody>
      </p:sp>
      <p:sp>
        <p:nvSpPr>
          <p:cNvPr id="23" name="TextBox 22"/>
          <p:cNvSpPr txBox="1"/>
          <p:nvPr userDrawn="1"/>
        </p:nvSpPr>
        <p:spPr>
          <a:xfrm>
            <a:off x="2038865" y="4562497"/>
            <a:ext cx="2115365" cy="369332"/>
          </a:xfrm>
          <a:prstGeom prst="rect">
            <a:avLst/>
          </a:prstGeom>
          <a:noFill/>
        </p:spPr>
        <p:txBody>
          <a:bodyPr wrap="square" rtlCol="0">
            <a:spAutoFit/>
          </a:bodyPr>
          <a:lstStyle/>
          <a:p>
            <a:r>
              <a:rPr lang="en-US" dirty="0" smtClean="0"/>
              <a:t>By Droids Robotics</a:t>
            </a:r>
            <a:endParaRPr lang="en-US" dirty="0"/>
          </a:p>
        </p:txBody>
      </p:sp>
      <p:sp>
        <p:nvSpPr>
          <p:cNvPr id="24" name="L-Shape 23"/>
          <p:cNvSpPr/>
          <p:nvPr userDrawn="1"/>
        </p:nvSpPr>
        <p:spPr>
          <a:xfrm rot="5400000">
            <a:off x="402" y="0"/>
            <a:ext cx="1937639" cy="1938528"/>
          </a:xfrm>
          <a:prstGeom prst="corner">
            <a:avLst>
              <a:gd name="adj1" fmla="val 6607"/>
              <a:gd name="adj2" fmla="val 482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L-Shape 24"/>
          <p:cNvSpPr/>
          <p:nvPr userDrawn="1"/>
        </p:nvSpPr>
        <p:spPr>
          <a:xfrm rot="16200000">
            <a:off x="7205917" y="4919916"/>
            <a:ext cx="1937639" cy="1938528"/>
          </a:xfrm>
          <a:prstGeom prst="corner">
            <a:avLst>
              <a:gd name="adj1" fmla="val 6607"/>
              <a:gd name="adj2" fmla="val 482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Shape 25"/>
          <p:cNvSpPr/>
          <p:nvPr userDrawn="1"/>
        </p:nvSpPr>
        <p:spPr>
          <a:xfrm rot="10800000">
            <a:off x="7205472" y="-444"/>
            <a:ext cx="1937639" cy="1938528"/>
          </a:xfrm>
          <a:prstGeom prst="corner">
            <a:avLst>
              <a:gd name="adj1" fmla="val 6607"/>
              <a:gd name="adj2" fmla="val 4829"/>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L-Shape 26"/>
          <p:cNvSpPr/>
          <p:nvPr userDrawn="1"/>
        </p:nvSpPr>
        <p:spPr>
          <a:xfrm>
            <a:off x="-43" y="4920360"/>
            <a:ext cx="1937639" cy="1938528"/>
          </a:xfrm>
          <a:prstGeom prst="corner">
            <a:avLst>
              <a:gd name="adj1" fmla="val 6607"/>
              <a:gd name="adj2" fmla="val 4829"/>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5887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C17B55A-3800-EC47-A67E-7B12AB22B19C}" type="datetime1">
              <a:rPr lang="en-US" smtClean="0"/>
              <a:t>1/24/2016</a:t>
            </a:fld>
            <a:endParaRPr lang="en-US" dirty="0"/>
          </a:p>
        </p:txBody>
      </p:sp>
      <p:sp>
        <p:nvSpPr>
          <p:cNvPr id="5" name="Footer Placeholder 4"/>
          <p:cNvSpPr>
            <a:spLocks noGrp="1"/>
          </p:cNvSpPr>
          <p:nvPr>
            <p:ph type="ftr" sz="quarter" idx="11"/>
          </p:nvPr>
        </p:nvSpPr>
        <p:spPr/>
        <p:txBody>
          <a:bodyPr/>
          <a:lstStyle/>
          <a:p>
            <a:r>
              <a:rPr lang="de-DE" smtClean="0"/>
              <a:t>© EV3Lessons 2016 (Last Update: 1/20/2016)</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24377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0797" y="624156"/>
            <a:ext cx="1490950"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8700" y="624156"/>
            <a:ext cx="5724525"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EE57214-81AB-1743-8626-7D2C8892D6AD}" type="datetime1">
              <a:rPr lang="en-US" smtClean="0"/>
              <a:t>1/24/2016</a:t>
            </a:fld>
            <a:endParaRPr lang="en-US" dirty="0"/>
          </a:p>
        </p:txBody>
      </p:sp>
      <p:sp>
        <p:nvSpPr>
          <p:cNvPr id="5" name="Footer Placeholder 4"/>
          <p:cNvSpPr>
            <a:spLocks noGrp="1"/>
          </p:cNvSpPr>
          <p:nvPr>
            <p:ph type="ftr" sz="quarter" idx="11"/>
          </p:nvPr>
        </p:nvSpPr>
        <p:spPr/>
        <p:txBody>
          <a:bodyPr/>
          <a:lstStyle/>
          <a:p>
            <a:r>
              <a:rPr lang="de-DE" smtClean="0"/>
              <a:t>© EV3Lessons 2016 (Last Update: 1/20/2016)</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46290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3632" y="290384"/>
            <a:ext cx="8452022" cy="834081"/>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333632" y="1359243"/>
            <a:ext cx="8452022" cy="48809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66D7239-BE5B-8D40-A62B-B849FAE0EA0F}" type="datetime1">
              <a:rPr lang="en-US" smtClean="0"/>
              <a:t>1/24/2016</a:t>
            </a:fld>
            <a:endParaRPr lang="en-US" dirty="0"/>
          </a:p>
        </p:txBody>
      </p:sp>
      <p:sp>
        <p:nvSpPr>
          <p:cNvPr id="5" name="Footer Placeholder 4"/>
          <p:cNvSpPr>
            <a:spLocks noGrp="1"/>
          </p:cNvSpPr>
          <p:nvPr>
            <p:ph type="ftr" sz="quarter" idx="11"/>
          </p:nvPr>
        </p:nvSpPr>
        <p:spPr/>
        <p:txBody>
          <a:bodyPr/>
          <a:lstStyle/>
          <a:p>
            <a:r>
              <a:rPr lang="de-DE" smtClean="0"/>
              <a:t>© EV3Lessons 2016 (Last Update: 1/20/2016)</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12579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60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F9B94275-F7A6-3D4C-A5A2-6D05AF1C977D}" type="datetime1">
              <a:rPr lang="en-US" smtClean="0"/>
              <a:t>1/24/2016</a:t>
            </a:fld>
            <a:endParaRPr lang="en-US" dirty="0"/>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r>
              <a:rPr lang="de-DE" smtClean="0"/>
              <a:t>© EV3Lessons 2016 (Last Update: 1/20/2016)</a:t>
            </a:r>
            <a:endParaRPr lang="en-US" dirty="0"/>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4FAB73BC-B049-4115-A692-8D63A059BFB8}" type="slidenum">
              <a:rPr lang="en-US" smtClean="0"/>
              <a:t>‹#›</a:t>
            </a:fld>
            <a:endParaRPr lang="en-US" dirty="0"/>
          </a:p>
        </p:txBody>
      </p:sp>
      <p:sp>
        <p:nvSpPr>
          <p:cNvPr id="7" name="Freeform 6"/>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bg2"/>
          </a:solidFill>
          <a:ln w="0">
            <a:noFill/>
            <a:prstDash val="solid"/>
            <a:round/>
            <a:headEnd/>
            <a:tailEnd/>
          </a:ln>
        </p:spPr>
      </p:sp>
      <p:sp>
        <p:nvSpPr>
          <p:cNvPr id="8" name="Freeform 7"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16731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BB2EF3A-D1F4-124A-9B54-3CCCE552F03C}" type="datetime1">
              <a:rPr lang="en-US" smtClean="0"/>
              <a:t>1/24/2016</a:t>
            </a:fld>
            <a:endParaRPr lang="en-US" dirty="0"/>
          </a:p>
        </p:txBody>
      </p:sp>
      <p:sp>
        <p:nvSpPr>
          <p:cNvPr id="6" name="Footer Placeholder 5"/>
          <p:cNvSpPr>
            <a:spLocks noGrp="1"/>
          </p:cNvSpPr>
          <p:nvPr>
            <p:ph type="ftr" sz="quarter" idx="11"/>
          </p:nvPr>
        </p:nvSpPr>
        <p:spPr/>
        <p:txBody>
          <a:bodyPr/>
          <a:lstStyle/>
          <a:p>
            <a:r>
              <a:rPr lang="de-DE" smtClean="0"/>
              <a:t>© EV3Lessons 2016 (Last Update: 1/20/2016)</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69248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28700" y="2340230"/>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1028700" y="3305208"/>
            <a:ext cx="3335839"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893760" y="2349754"/>
            <a:ext cx="3335840" cy="823912"/>
          </a:xfrm>
        </p:spPr>
        <p:txBody>
          <a:bodyPr anchor="b">
            <a:noAutofit/>
          </a:bodyPr>
          <a:lstStyle>
            <a:lvl1pPr marL="0" indent="0">
              <a:lnSpc>
                <a:spcPct val="84000"/>
              </a:lnSpc>
              <a:spcBef>
                <a:spcPts val="0"/>
              </a:spcBef>
              <a:spcAft>
                <a:spcPts val="0"/>
              </a:spcAft>
              <a:buNone/>
              <a:defRPr sz="240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893760" y="3305208"/>
            <a:ext cx="3335840"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F9CE12-7408-7E4E-81C5-2BBC257883E1}" type="datetime1">
              <a:rPr lang="en-US" smtClean="0"/>
              <a:t>1/24/2016</a:t>
            </a:fld>
            <a:endParaRPr lang="en-US" dirty="0"/>
          </a:p>
        </p:txBody>
      </p:sp>
      <p:sp>
        <p:nvSpPr>
          <p:cNvPr id="8" name="Footer Placeholder 7"/>
          <p:cNvSpPr>
            <a:spLocks noGrp="1"/>
          </p:cNvSpPr>
          <p:nvPr>
            <p:ph type="ftr" sz="quarter" idx="11"/>
          </p:nvPr>
        </p:nvSpPr>
        <p:spPr/>
        <p:txBody>
          <a:bodyPr/>
          <a:lstStyle/>
          <a:p>
            <a:r>
              <a:rPr lang="de-DE" smtClean="0"/>
              <a:t>© EV3Lessons 2016 (Last Update: 1/20/2016)</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06173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F8194DE-C9D3-8F4A-9E98-6EB3641F0F05}" type="datetime1">
              <a:rPr lang="en-US" smtClean="0"/>
              <a:t>1/24/2016</a:t>
            </a:fld>
            <a:endParaRPr lang="en-US" dirty="0"/>
          </a:p>
        </p:txBody>
      </p:sp>
      <p:sp>
        <p:nvSpPr>
          <p:cNvPr id="4" name="Footer Placeholder 3"/>
          <p:cNvSpPr>
            <a:spLocks noGrp="1"/>
          </p:cNvSpPr>
          <p:nvPr>
            <p:ph type="ftr" sz="quarter" idx="11"/>
          </p:nvPr>
        </p:nvSpPr>
        <p:spPr/>
        <p:txBody>
          <a:bodyPr/>
          <a:lstStyle/>
          <a:p>
            <a:r>
              <a:rPr lang="de-DE"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56491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29926A-982B-654D-AD25-E4A0BDF5781A}" type="datetime1">
              <a:rPr lang="en-US" smtClean="0"/>
              <a:t>1/24/2016</a:t>
            </a:fld>
            <a:endParaRPr lang="en-US" dirty="0"/>
          </a:p>
        </p:txBody>
      </p:sp>
      <p:sp>
        <p:nvSpPr>
          <p:cNvPr id="3" name="Footer Placeholder 2"/>
          <p:cNvSpPr>
            <a:spLocks noGrp="1"/>
          </p:cNvSpPr>
          <p:nvPr>
            <p:ph type="ftr" sz="quarter" idx="11"/>
          </p:nvPr>
        </p:nvSpPr>
        <p:spPr/>
        <p:txBody>
          <a:bodyPr/>
          <a:lstStyle/>
          <a:p>
            <a:r>
              <a:rPr lang="de-DE" smtClean="0"/>
              <a:t>© EV3Lessons 2016 (Last Update: 1/20/2016)</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4632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44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42925" y="2856344"/>
            <a:ext cx="2891790" cy="3011056"/>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4C0C6672-43A5-BB48-BB44-CE999D6287A2}" type="datetime1">
              <a:rPr lang="en-US" smtClean="0"/>
              <a:t>1/24/2016</a:t>
            </a:fld>
            <a:endParaRPr lang="en-US" dirty="0"/>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r>
              <a:rPr lang="de-DE" smtClean="0"/>
              <a:t>© EV3Lessons 2016 (Last Update: 1/20/2016)</a:t>
            </a:r>
            <a:endParaRPr lang="en-US" dirty="0"/>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4FAB73BC-B049-4115-A692-8D63A059BFB8}" type="slidenum">
              <a:rPr lang="en-US" smtClean="0"/>
              <a:t>‹#›</a:t>
            </a:fld>
            <a:endParaRPr lang="en-US" dirty="0"/>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0315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44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42925" y="2855968"/>
            <a:ext cx="2891790" cy="3011432"/>
          </a:xfrm>
        </p:spPr>
        <p:txBody>
          <a:bodyPr>
            <a:normAutofit/>
          </a:bodyPr>
          <a:lstStyle>
            <a:lvl1pPr marL="0" indent="0">
              <a:lnSpc>
                <a:spcPct val="113000"/>
              </a:lnSpc>
              <a:spcBef>
                <a:spcPts val="0"/>
              </a:spcBef>
              <a:spcAft>
                <a:spcPts val="1500"/>
              </a:spcAft>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F424B12A-985F-304C-B08E-6E332AA2B264}" type="datetime1">
              <a:rPr lang="en-US" smtClean="0"/>
              <a:t>1/24/2016</a:t>
            </a:fld>
            <a:endParaRPr lang="en-US" dirty="0"/>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r>
              <a:rPr lang="de-DE" smtClean="0"/>
              <a:t>© EV3Lessons 2016 (Last Update: 1/20/2016)</a:t>
            </a:r>
            <a:endParaRPr lang="en-US" dirty="0"/>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4FAB73BC-B049-4115-A692-8D63A059BFB8}" type="slidenum">
              <a:rPr lang="en-US" smtClean="0"/>
              <a:t>‹#›</a:t>
            </a:fld>
            <a:endParaRPr lang="en-US" dirty="0"/>
          </a:p>
        </p:txBody>
      </p:sp>
      <p:sp>
        <p:nvSpPr>
          <p:cNvPr id="9" name="Rectangle 8"/>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14696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1000" baseline="0">
                <a:solidFill>
                  <a:schemeClr val="tx2"/>
                </a:solidFill>
              </a:defRPr>
            </a:lvl1pPr>
          </a:lstStyle>
          <a:p>
            <a:fld id="{AD7742A2-71E5-BC41-9B99-6AAEC7E79C6B}" type="datetime1">
              <a:rPr lang="en-US" smtClean="0"/>
              <a:t>1/24/2016</a:t>
            </a:fld>
            <a:endParaRPr lang="en-US" dirty="0"/>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1000" baseline="0">
                <a:solidFill>
                  <a:schemeClr val="tx2"/>
                </a:solidFill>
              </a:defRPr>
            </a:lvl1pPr>
          </a:lstStyle>
          <a:p>
            <a:r>
              <a:rPr lang="de-DE" smtClean="0"/>
              <a:t>© EV3Lessons 2016 (Last Update: 1/20/2016)</a:t>
            </a:r>
            <a:endParaRPr lang="en-US" dirty="0"/>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1000" baseline="0">
                <a:solidFill>
                  <a:schemeClr val="tx2"/>
                </a:solidFill>
              </a:defRPr>
            </a:lvl1pPr>
          </a:lstStyle>
          <a:p>
            <a:fld id="{4FAB73BC-B049-4115-A692-8D63A059BFB8}" type="slidenum">
              <a:rPr lang="en-US" smtClean="0"/>
              <a:pPr/>
              <a:t>‹#›</a:t>
            </a:fld>
            <a:endParaRPr lang="en-US" dirty="0"/>
          </a:p>
        </p:txBody>
      </p:sp>
      <p:sp>
        <p:nvSpPr>
          <p:cNvPr id="10" name="L-Shape 9"/>
          <p:cNvSpPr/>
          <p:nvPr userDrawn="1"/>
        </p:nvSpPr>
        <p:spPr>
          <a:xfrm rot="5400000">
            <a:off x="402" y="0"/>
            <a:ext cx="1937639" cy="1938528"/>
          </a:xfrm>
          <a:prstGeom prst="corner">
            <a:avLst>
              <a:gd name="adj1" fmla="val 6607"/>
              <a:gd name="adj2" fmla="val 482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Shape 13"/>
          <p:cNvSpPr/>
          <p:nvPr userDrawn="1"/>
        </p:nvSpPr>
        <p:spPr>
          <a:xfrm rot="16200000">
            <a:off x="7205917" y="4919916"/>
            <a:ext cx="1937639" cy="1938528"/>
          </a:xfrm>
          <a:prstGeom prst="corner">
            <a:avLst>
              <a:gd name="adj1" fmla="val 6607"/>
              <a:gd name="adj2" fmla="val 482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Shape 14"/>
          <p:cNvSpPr/>
          <p:nvPr userDrawn="1"/>
        </p:nvSpPr>
        <p:spPr>
          <a:xfrm rot="10800000">
            <a:off x="7205472" y="-444"/>
            <a:ext cx="1937639" cy="1938528"/>
          </a:xfrm>
          <a:prstGeom prst="corner">
            <a:avLst>
              <a:gd name="adj1" fmla="val 6607"/>
              <a:gd name="adj2" fmla="val 4829"/>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Shape 15"/>
          <p:cNvSpPr/>
          <p:nvPr userDrawn="1"/>
        </p:nvSpPr>
        <p:spPr>
          <a:xfrm>
            <a:off x="-43" y="4920360"/>
            <a:ext cx="1937639" cy="1938528"/>
          </a:xfrm>
          <a:prstGeom prst="corner">
            <a:avLst>
              <a:gd name="adj1" fmla="val 6607"/>
              <a:gd name="adj2" fmla="val 4829"/>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375284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hdr="0" dt="0"/>
  <p:txStyles>
    <p:titleStyle>
      <a:lvl1pPr algn="l" defTabSz="6858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6912">
          <p15:clr>
            <a:srgbClr val="F26B43"/>
          </p15:clr>
        </p15:guide>
        <p15:guide id="2" pos="936">
          <p15:clr>
            <a:srgbClr val="F26B43"/>
          </p15:clr>
        </p15:guide>
        <p15:guide id="3" pos="864">
          <p15:clr>
            <a:srgbClr val="F26B43"/>
          </p15:clr>
        </p15:guide>
        <p15:guide id="0" orient="horz" pos="1368">
          <p15:clr>
            <a:srgbClr val="F26B43"/>
          </p15:clr>
        </p15:guide>
        <p15:guide id="4" orient="horz" pos="1440">
          <p15:clr>
            <a:srgbClr val="F26B43"/>
          </p15:clr>
        </p15:guide>
        <p15:guide id="5" orient="horz" pos="3696">
          <p15:clr>
            <a:srgbClr val="F26B43"/>
          </p15:clr>
        </p15:guide>
        <p15:guide id="6" orient="horz" pos="432">
          <p15:clr>
            <a:srgbClr val="F26B43"/>
          </p15:clr>
        </p15:guide>
        <p15:guide id="7" orient="horz" pos="1512">
          <p15:clr>
            <a:srgbClr val="F26B43"/>
          </p15:clr>
        </p15:guide>
        <p15:guide id="8" pos="5184">
          <p15:clr>
            <a:srgbClr val="F26B43"/>
          </p15:clr>
        </p15:guide>
        <p15:guide id="9" pos="702">
          <p15:clr>
            <a:srgbClr val="F26B43"/>
          </p15:clr>
        </p15:guide>
        <p15:guide id="10" pos="64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cmucam.org/projects/cmucam5/wiki/Mounting_Pixy_with_LEGO"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acebook.com/marc.a.bazergui" TargetMode="External"/><Relationship Id="rId2" Type="http://schemas.openxmlformats.org/officeDocument/2006/relationships/hyperlink" Target="mailto:team@droidsrobotics.org" TargetMode="Externa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creativecommons.org/licenses/by-nc-sa/4.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PixyCam</a:t>
            </a:r>
            <a:r>
              <a:rPr lang="en-US" dirty="0" smtClean="0"/>
              <a:t> for MINDSTORMS</a:t>
            </a:r>
            <a:br>
              <a:rPr lang="en-US" dirty="0" smtClean="0"/>
            </a:br>
            <a:r>
              <a:rPr lang="en-US" dirty="0" smtClean="0"/>
              <a:t>Color </a:t>
            </a:r>
            <a:r>
              <a:rPr lang="en-US" dirty="0" err="1" smtClean="0"/>
              <a:t>Identifinder</a:t>
            </a:r>
            <a:endParaRPr lang="en-US" dirty="0"/>
          </a:p>
        </p:txBody>
      </p:sp>
    </p:spTree>
    <p:extLst>
      <p:ext uri="{BB962C8B-B14F-4D97-AF65-F5344CB8AC3E}">
        <p14:creationId xmlns:p14="http://schemas.microsoft.com/office/powerpoint/2010/main" val="895417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3" name="Content Placeholder 2"/>
          <p:cNvSpPr>
            <a:spLocks noGrp="1"/>
          </p:cNvSpPr>
          <p:nvPr>
            <p:ph idx="1"/>
          </p:nvPr>
        </p:nvSpPr>
        <p:spPr>
          <a:xfrm>
            <a:off x="333632" y="1359243"/>
            <a:ext cx="4388367" cy="4880919"/>
          </a:xfrm>
        </p:spPr>
        <p:txBody>
          <a:bodyPr/>
          <a:lstStyle/>
          <a:p>
            <a:pPr marL="457200" indent="-457200">
              <a:buFont typeface="+mj-lt"/>
              <a:buAutoNum type="arabicPeriod"/>
            </a:pPr>
            <a:r>
              <a:rPr lang="en-US" dirty="0" smtClean="0"/>
              <a:t>Make sure you have done the </a:t>
            </a:r>
            <a:r>
              <a:rPr lang="en-US" dirty="0" err="1" smtClean="0"/>
              <a:t>PixyCam</a:t>
            </a:r>
            <a:r>
              <a:rPr lang="en-US" dirty="0" smtClean="0"/>
              <a:t> Introduction lesson, have signatures for red, green, blue, and yellow LEGO blocks, and have installed the </a:t>
            </a:r>
            <a:r>
              <a:rPr lang="en-US" dirty="0" err="1" smtClean="0"/>
              <a:t>PixyCam</a:t>
            </a:r>
            <a:r>
              <a:rPr lang="en-US" dirty="0" smtClean="0"/>
              <a:t> EV3 blocks</a:t>
            </a:r>
          </a:p>
          <a:p>
            <a:pPr>
              <a:buFont typeface="+mj-lt"/>
              <a:buAutoNum type="arabicPeriod"/>
            </a:pPr>
            <a:r>
              <a:rPr lang="en-US" dirty="0">
                <a:sym typeface="Wingdings"/>
              </a:rPr>
              <a:t>Use the </a:t>
            </a:r>
            <a:r>
              <a:rPr lang="en-US" dirty="0" smtClean="0">
                <a:sym typeface="Wingdings"/>
              </a:rPr>
              <a:t>instructions </a:t>
            </a:r>
            <a:r>
              <a:rPr lang="en-US" dirty="0">
                <a:sym typeface="Wingdings"/>
              </a:rPr>
              <a:t>on </a:t>
            </a:r>
            <a:r>
              <a:rPr lang="en-US" dirty="0">
                <a:sym typeface="Wingdings"/>
                <a:hlinkClick r:id="rId2"/>
              </a:rPr>
              <a:t>Mounting Pixy with LEGO </a:t>
            </a:r>
            <a:r>
              <a:rPr lang="en-US" dirty="0">
                <a:sym typeface="Wingdings"/>
              </a:rPr>
              <a:t>to mount a LEGO piece on to the camera</a:t>
            </a:r>
          </a:p>
          <a:p>
            <a:pPr>
              <a:buFont typeface="+mj-lt"/>
              <a:buAutoNum type="arabicPeriod"/>
            </a:pPr>
            <a:r>
              <a:rPr lang="en-US" dirty="0">
                <a:sym typeface="Wingdings"/>
              </a:rPr>
              <a:t>Use </a:t>
            </a:r>
            <a:r>
              <a:rPr lang="en-US" dirty="0" smtClean="0">
                <a:sym typeface="Wingdings"/>
              </a:rPr>
              <a:t>additional LEGO </a:t>
            </a:r>
            <a:r>
              <a:rPr lang="en-US" dirty="0">
                <a:sym typeface="Wingdings"/>
              </a:rPr>
              <a:t>pieces to connect your </a:t>
            </a:r>
            <a:r>
              <a:rPr lang="en-US" dirty="0" err="1">
                <a:sym typeface="Wingdings"/>
              </a:rPr>
              <a:t>PixyCam</a:t>
            </a:r>
            <a:r>
              <a:rPr lang="en-US" dirty="0">
                <a:sym typeface="Wingdings"/>
              </a:rPr>
              <a:t> to your </a:t>
            </a:r>
            <a:r>
              <a:rPr lang="en-US" dirty="0" smtClean="0">
                <a:sym typeface="Wingdings"/>
              </a:rPr>
              <a:t>robot wherever you decide</a:t>
            </a:r>
            <a:endParaRPr lang="en-US" dirty="0">
              <a:sym typeface="Wingdings"/>
            </a:endParaRPr>
          </a:p>
          <a:p>
            <a:pPr>
              <a:buFont typeface="+mj-lt"/>
              <a:buAutoNum type="arabicPeriod"/>
            </a:pPr>
            <a:r>
              <a:rPr lang="en-US" dirty="0">
                <a:sym typeface="Wingdings"/>
              </a:rPr>
              <a:t>Use the wire </a:t>
            </a:r>
            <a:r>
              <a:rPr lang="en-US" dirty="0" smtClean="0">
                <a:sym typeface="Wingdings"/>
              </a:rPr>
              <a:t>provided</a:t>
            </a:r>
            <a:r>
              <a:rPr lang="en-US" dirty="0" smtClean="0">
                <a:sym typeface="Wingdings"/>
              </a:rPr>
              <a:t> </a:t>
            </a:r>
            <a:r>
              <a:rPr lang="en-US" dirty="0">
                <a:sym typeface="Wingdings"/>
              </a:rPr>
              <a:t>to plug in your </a:t>
            </a:r>
            <a:r>
              <a:rPr lang="en-US" dirty="0" err="1">
                <a:sym typeface="Wingdings"/>
              </a:rPr>
              <a:t>PixyCam</a:t>
            </a:r>
            <a:r>
              <a:rPr lang="en-US" dirty="0">
                <a:sym typeface="Wingdings"/>
              </a:rPr>
              <a:t> to your </a:t>
            </a:r>
            <a:r>
              <a:rPr lang="en-US" dirty="0" smtClean="0">
                <a:sym typeface="Wingdings"/>
              </a:rPr>
              <a:t>robot in port 1</a:t>
            </a:r>
            <a:endParaRPr lang="en-US" dirty="0">
              <a:sym typeface="Wingdings"/>
            </a:endParaRPr>
          </a:p>
          <a:p>
            <a:endParaRPr lang="en-US" dirty="0" smtClean="0"/>
          </a:p>
        </p:txBody>
      </p:sp>
      <p:sp>
        <p:nvSpPr>
          <p:cNvPr id="4" name="Footer Placeholder 3"/>
          <p:cNvSpPr>
            <a:spLocks noGrp="1"/>
          </p:cNvSpPr>
          <p:nvPr>
            <p:ph type="ftr" sz="quarter" idx="11"/>
          </p:nvPr>
        </p:nvSpPr>
        <p:spPr/>
        <p:txBody>
          <a:bodyPr/>
          <a:lstStyle/>
          <a:p>
            <a:r>
              <a:rPr lang="de-DE"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2</a:t>
            </a:fld>
            <a:endParaRPr lang="en-US" dirty="0"/>
          </a:p>
        </p:txBody>
      </p:sp>
      <p:pic>
        <p:nvPicPr>
          <p:cNvPr id="6" name="Picture 5"/>
          <p:cNvPicPr>
            <a:picLocks noChangeAspect="1"/>
          </p:cNvPicPr>
          <p:nvPr/>
        </p:nvPicPr>
        <p:blipFill>
          <a:blip r:embed="rId3"/>
          <a:stretch>
            <a:fillRect/>
          </a:stretch>
        </p:blipFill>
        <p:spPr>
          <a:xfrm>
            <a:off x="4949632" y="3427803"/>
            <a:ext cx="3537995" cy="2653496"/>
          </a:xfrm>
          <a:prstGeom prst="rect">
            <a:avLst/>
          </a:prstGeom>
          <a:ln>
            <a:solidFill>
              <a:schemeClr val="tx1"/>
            </a:solidFill>
          </a:ln>
        </p:spPr>
      </p:pic>
      <p:pic>
        <p:nvPicPr>
          <p:cNvPr id="7" name="Picture 6"/>
          <p:cNvPicPr>
            <a:picLocks noChangeAspect="1"/>
          </p:cNvPicPr>
          <p:nvPr/>
        </p:nvPicPr>
        <p:blipFill rotWithShape="1">
          <a:blip r:embed="rId4"/>
          <a:srcRect t="16466" b="16795"/>
          <a:stretch/>
        </p:blipFill>
        <p:spPr>
          <a:xfrm>
            <a:off x="4949632" y="1284791"/>
            <a:ext cx="3537995" cy="1770925"/>
          </a:xfrm>
          <a:prstGeom prst="rect">
            <a:avLst/>
          </a:prstGeom>
          <a:ln>
            <a:solidFill>
              <a:schemeClr val="tx1"/>
            </a:solidFill>
          </a:ln>
        </p:spPr>
      </p:pic>
    </p:spTree>
    <p:extLst>
      <p:ext uri="{BB962C8B-B14F-4D97-AF65-F5344CB8AC3E}">
        <p14:creationId xmlns:p14="http://schemas.microsoft.com/office/powerpoint/2010/main" val="1510282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Learning the </a:t>
            </a:r>
            <a:r>
              <a:rPr lang="en-US" sz="3600" dirty="0" err="1" smtClean="0"/>
              <a:t>PixyCam</a:t>
            </a:r>
            <a:r>
              <a:rPr lang="en-US" sz="3600" dirty="0" smtClean="0"/>
              <a:t> Block</a:t>
            </a:r>
            <a:endParaRPr lang="en-US" sz="3600" dirty="0"/>
          </a:p>
        </p:txBody>
      </p:sp>
      <p:sp>
        <p:nvSpPr>
          <p:cNvPr id="3" name="Content Placeholder 2"/>
          <p:cNvSpPr>
            <a:spLocks noGrp="1"/>
          </p:cNvSpPr>
          <p:nvPr>
            <p:ph idx="1"/>
          </p:nvPr>
        </p:nvSpPr>
        <p:spPr>
          <a:xfrm>
            <a:off x="333632" y="1359244"/>
            <a:ext cx="8452022" cy="3656510"/>
          </a:xfrm>
        </p:spPr>
        <p:txBody>
          <a:bodyPr>
            <a:normAutofit/>
          </a:bodyPr>
          <a:lstStyle/>
          <a:p>
            <a:r>
              <a:rPr lang="en-US" sz="1600" b="1" dirty="0" smtClean="0">
                <a:sym typeface="Wingdings"/>
              </a:rPr>
              <a:t>Pixy Camera block</a:t>
            </a:r>
          </a:p>
          <a:p>
            <a:pPr lvl="1"/>
            <a:r>
              <a:rPr lang="en-US" sz="1600" dirty="0">
                <a:sym typeface="Wingdings"/>
              </a:rPr>
              <a:t> </a:t>
            </a:r>
            <a:r>
              <a:rPr lang="en-US" sz="1600" dirty="0" smtClean="0">
                <a:sym typeface="Wingdings"/>
              </a:rPr>
              <a:t>It is located </a:t>
            </a:r>
            <a:r>
              <a:rPr lang="en-US" sz="1600" dirty="0">
                <a:sym typeface="Wingdings"/>
              </a:rPr>
              <a:t>in the yellow programming </a:t>
            </a:r>
            <a:r>
              <a:rPr lang="en-US" sz="1600" dirty="0" smtClean="0">
                <a:sym typeface="Wingdings"/>
              </a:rPr>
              <a:t>tab</a:t>
            </a:r>
          </a:p>
          <a:p>
            <a:pPr lvl="1"/>
            <a:r>
              <a:rPr lang="en-US" sz="1600" dirty="0" smtClean="0">
                <a:sym typeface="Wingdings"/>
              </a:rPr>
              <a:t>We will be using it in Measure – Read </a:t>
            </a:r>
            <a:r>
              <a:rPr lang="en-US" sz="1600" dirty="0">
                <a:sym typeface="Wingdings"/>
              </a:rPr>
              <a:t>S</a:t>
            </a:r>
            <a:r>
              <a:rPr lang="en-US" sz="1600" dirty="0" smtClean="0">
                <a:sym typeface="Wingdings"/>
              </a:rPr>
              <a:t>ignature mode</a:t>
            </a:r>
          </a:p>
          <a:p>
            <a:pPr lvl="1"/>
            <a:r>
              <a:rPr lang="en-US" sz="1600" dirty="0" smtClean="0">
                <a:sym typeface="Wingdings"/>
              </a:rPr>
              <a:t>We will be using the Signature </a:t>
            </a:r>
            <a:r>
              <a:rPr lang="en-US" sz="1600" dirty="0">
                <a:sym typeface="Wingdings"/>
              </a:rPr>
              <a:t>O</a:t>
            </a:r>
            <a:r>
              <a:rPr lang="en-US" sz="1600" dirty="0" smtClean="0">
                <a:sym typeface="Wingdings"/>
              </a:rPr>
              <a:t>utput which outputs which signature the camera detects </a:t>
            </a:r>
          </a:p>
          <a:p>
            <a:pPr marL="0" lvl="1" indent="0">
              <a:buNone/>
            </a:pPr>
            <a:endParaRPr lang="en-US" sz="1600" dirty="0" smtClean="0">
              <a:sym typeface="Wingdings"/>
            </a:endParaRPr>
          </a:p>
          <a:p>
            <a:pPr lvl="1"/>
            <a:endParaRPr lang="en-US" sz="1600" dirty="0" smtClean="0">
              <a:sym typeface="Wingdings"/>
            </a:endParaRPr>
          </a:p>
          <a:p>
            <a:pPr lvl="1"/>
            <a:endParaRPr lang="en-US" sz="1600" dirty="0" smtClean="0">
              <a:sym typeface="Wingdings"/>
            </a:endParaRPr>
          </a:p>
          <a:p>
            <a:pPr marL="0" indent="0">
              <a:buNone/>
            </a:pPr>
            <a:r>
              <a:rPr lang="en-US" sz="1600" dirty="0" smtClean="0">
                <a:sym typeface="Wingdings"/>
              </a:rPr>
              <a:t> </a:t>
            </a:r>
          </a:p>
        </p:txBody>
      </p:sp>
      <p:sp>
        <p:nvSpPr>
          <p:cNvPr id="4" name="Footer Placeholder 3"/>
          <p:cNvSpPr>
            <a:spLocks noGrp="1"/>
          </p:cNvSpPr>
          <p:nvPr>
            <p:ph type="ftr" sz="quarter" idx="11"/>
          </p:nvPr>
        </p:nvSpPr>
        <p:spPr/>
        <p:txBody>
          <a:bodyPr/>
          <a:lstStyle/>
          <a:p>
            <a:r>
              <a:rPr lang="de-DE"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3</a:t>
            </a:fld>
            <a:endParaRPr lang="en-US" dirty="0"/>
          </a:p>
        </p:txBody>
      </p:sp>
      <p:pic>
        <p:nvPicPr>
          <p:cNvPr id="8" name="Picture 7"/>
          <p:cNvPicPr>
            <a:picLocks noChangeAspect="1"/>
          </p:cNvPicPr>
          <p:nvPr/>
        </p:nvPicPr>
        <p:blipFill>
          <a:blip r:embed="rId2"/>
          <a:stretch>
            <a:fillRect/>
          </a:stretch>
        </p:blipFill>
        <p:spPr>
          <a:xfrm>
            <a:off x="3808754" y="3867689"/>
            <a:ext cx="3270736" cy="1713776"/>
          </a:xfrm>
          <a:prstGeom prst="rect">
            <a:avLst/>
          </a:prstGeom>
        </p:spPr>
      </p:pic>
      <p:cxnSp>
        <p:nvCxnSpPr>
          <p:cNvPr id="10" name="Straight Arrow Connector 9"/>
          <p:cNvCxnSpPr/>
          <p:nvPr/>
        </p:nvCxnSpPr>
        <p:spPr>
          <a:xfrm>
            <a:off x="4838947" y="3596063"/>
            <a:ext cx="0" cy="111693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002080" y="3192007"/>
            <a:ext cx="1673734" cy="338554"/>
          </a:xfrm>
          <a:prstGeom prst="rect">
            <a:avLst/>
          </a:prstGeom>
          <a:noFill/>
        </p:spPr>
        <p:txBody>
          <a:bodyPr wrap="square" rtlCol="0">
            <a:spAutoFit/>
          </a:bodyPr>
          <a:lstStyle/>
          <a:p>
            <a:r>
              <a:rPr lang="en-US" sz="1600" dirty="0" smtClean="0"/>
              <a:t>Signature output</a:t>
            </a:r>
            <a:endParaRPr lang="en-US" sz="1600" dirty="0"/>
          </a:p>
        </p:txBody>
      </p:sp>
    </p:spTree>
    <p:extLst>
      <p:ext uri="{BB962C8B-B14F-4D97-AF65-F5344CB8AC3E}">
        <p14:creationId xmlns:p14="http://schemas.microsoft.com/office/powerpoint/2010/main" val="1587611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a:t>
            </a:r>
            <a:endParaRPr lang="en-US" dirty="0"/>
          </a:p>
        </p:txBody>
      </p:sp>
      <p:sp>
        <p:nvSpPr>
          <p:cNvPr id="3" name="Content Placeholder 2"/>
          <p:cNvSpPr>
            <a:spLocks noGrp="1"/>
          </p:cNvSpPr>
          <p:nvPr>
            <p:ph idx="1"/>
          </p:nvPr>
        </p:nvSpPr>
        <p:spPr>
          <a:xfrm>
            <a:off x="333632" y="1359243"/>
            <a:ext cx="4101734" cy="4880919"/>
          </a:xfrm>
        </p:spPr>
        <p:txBody>
          <a:bodyPr>
            <a:normAutofit fontScale="92500" lnSpcReduction="20000"/>
          </a:bodyPr>
          <a:lstStyle/>
          <a:p>
            <a:r>
              <a:rPr lang="en-US" dirty="0" smtClean="0"/>
              <a:t>Use your </a:t>
            </a:r>
            <a:r>
              <a:rPr lang="en-US" dirty="0" err="1" smtClean="0"/>
              <a:t>PixyCam</a:t>
            </a:r>
            <a:r>
              <a:rPr lang="en-US" dirty="0" smtClean="0"/>
              <a:t> to have your EV3 recognize 4 different LEGO bricks (Red, Green, Blue, Yellow) and say which color it is</a:t>
            </a:r>
          </a:p>
          <a:p>
            <a:r>
              <a:rPr lang="en-US" dirty="0" smtClean="0"/>
              <a:t>Every time you show the </a:t>
            </a:r>
            <a:r>
              <a:rPr lang="en-US" dirty="0" err="1" smtClean="0"/>
              <a:t>PixyCam</a:t>
            </a:r>
            <a:r>
              <a:rPr lang="en-US" dirty="0" smtClean="0"/>
              <a:t> a different color, the EV3 will say the color out loud</a:t>
            </a:r>
          </a:p>
          <a:p>
            <a:r>
              <a:rPr lang="en-US" dirty="0" smtClean="0"/>
              <a:t>You will need the yellow Pixy Camera block, the Switch block in numeric mode, the </a:t>
            </a:r>
            <a:r>
              <a:rPr lang="en-US" dirty="0"/>
              <a:t>S</a:t>
            </a:r>
            <a:r>
              <a:rPr lang="en-US" dirty="0" smtClean="0"/>
              <a:t>ound block and a Loop to complete this challenge</a:t>
            </a:r>
          </a:p>
          <a:p>
            <a:pPr marL="0" indent="0">
              <a:buNone/>
            </a:pPr>
            <a:r>
              <a:rPr lang="en-US" b="1" dirty="0" smtClean="0"/>
              <a:t>Pseudocode:</a:t>
            </a:r>
          </a:p>
          <a:p>
            <a:pPr marL="457200" lvl="1" indent="-457200">
              <a:buFont typeface="+mj-lt"/>
              <a:buAutoNum type="arabicPeriod"/>
            </a:pPr>
            <a:r>
              <a:rPr lang="en-US" dirty="0"/>
              <a:t>Detect which signature the camera is seeing</a:t>
            </a:r>
          </a:p>
          <a:p>
            <a:pPr marL="457200" lvl="1" indent="-457200">
              <a:buFont typeface="+mj-lt"/>
              <a:buAutoNum type="arabicPeriod"/>
            </a:pPr>
            <a:r>
              <a:rPr lang="en-US" dirty="0"/>
              <a:t>Use the value of the signature to know which color to say </a:t>
            </a:r>
            <a:endParaRPr lang="en-US" dirty="0" smtClean="0"/>
          </a:p>
          <a:p>
            <a:pPr marL="457200" lvl="1" indent="-457200">
              <a:buFont typeface="+mj-lt"/>
              <a:buAutoNum type="arabicPeriod"/>
            </a:pPr>
            <a:r>
              <a:rPr lang="en-US" dirty="0" smtClean="0"/>
              <a:t>Repeat the last two steps</a:t>
            </a:r>
            <a:endParaRPr lang="en-US" dirty="0"/>
          </a:p>
          <a:p>
            <a:pPr lvl="1"/>
            <a:endParaRPr lang="en-US" dirty="0"/>
          </a:p>
        </p:txBody>
      </p:sp>
      <p:sp>
        <p:nvSpPr>
          <p:cNvPr id="4" name="Footer Placeholder 3"/>
          <p:cNvSpPr>
            <a:spLocks noGrp="1"/>
          </p:cNvSpPr>
          <p:nvPr>
            <p:ph type="ftr" sz="quarter" idx="11"/>
          </p:nvPr>
        </p:nvSpPr>
        <p:spPr/>
        <p:txBody>
          <a:bodyPr/>
          <a:lstStyle/>
          <a:p>
            <a:r>
              <a:rPr lang="de-DE"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4</a:t>
            </a:fld>
            <a:endParaRPr lang="en-US" dirty="0"/>
          </a:p>
        </p:txBody>
      </p:sp>
      <p:pic>
        <p:nvPicPr>
          <p:cNvPr id="7" name="Picture 6"/>
          <p:cNvPicPr>
            <a:picLocks noChangeAspect="1"/>
          </p:cNvPicPr>
          <p:nvPr/>
        </p:nvPicPr>
        <p:blipFill>
          <a:blip r:embed="rId5"/>
          <a:stretch>
            <a:fillRect/>
          </a:stretch>
        </p:blipFill>
        <p:spPr>
          <a:xfrm>
            <a:off x="4878867" y="3929609"/>
            <a:ext cx="3422904" cy="2567178"/>
          </a:xfrm>
          <a:prstGeom prst="rect">
            <a:avLst/>
          </a:prstGeom>
          <a:ln>
            <a:solidFill>
              <a:schemeClr val="tx1"/>
            </a:solidFill>
          </a:ln>
        </p:spPr>
      </p:pic>
      <p:pic>
        <p:nvPicPr>
          <p:cNvPr id="9" name="IMG_44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11473" r="30376"/>
          <a:stretch>
            <a:fillRect/>
          </a:stretch>
        </p:blipFill>
        <p:spPr>
          <a:xfrm>
            <a:off x="4878867" y="531697"/>
            <a:ext cx="3422904" cy="331124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4828032" y="515866"/>
            <a:ext cx="2560320" cy="369332"/>
          </a:xfrm>
          <a:prstGeom prst="rect">
            <a:avLst/>
          </a:prstGeom>
          <a:noFill/>
        </p:spPr>
        <p:txBody>
          <a:bodyPr wrap="square" rtlCol="0">
            <a:spAutoFit/>
          </a:bodyPr>
          <a:lstStyle/>
          <a:p>
            <a:r>
              <a:rPr lang="en-US" dirty="0" smtClean="0"/>
              <a:t>Watch Solution Video</a:t>
            </a:r>
            <a:endParaRPr lang="en-US" dirty="0"/>
          </a:p>
        </p:txBody>
      </p:sp>
    </p:spTree>
    <p:extLst>
      <p:ext uri="{BB962C8B-B14F-4D97-AF65-F5344CB8AC3E}">
        <p14:creationId xmlns:p14="http://schemas.microsoft.com/office/powerpoint/2010/main" val="1002796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9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Challenge Solution</a:t>
            </a:r>
            <a:endParaRPr lang="en-US" dirty="0"/>
          </a:p>
        </p:txBody>
      </p:sp>
      <p:sp>
        <p:nvSpPr>
          <p:cNvPr id="4" name="Footer Placeholder 3"/>
          <p:cNvSpPr>
            <a:spLocks noGrp="1"/>
          </p:cNvSpPr>
          <p:nvPr>
            <p:ph type="ftr" sz="quarter" idx="11"/>
          </p:nvPr>
        </p:nvSpPr>
        <p:spPr/>
        <p:txBody>
          <a:bodyPr/>
          <a:lstStyle/>
          <a:p>
            <a:r>
              <a:rPr lang="de-DE" dirty="0"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5</a:t>
            </a:fld>
            <a:endParaRPr lang="en-US" dirty="0"/>
          </a:p>
        </p:txBody>
      </p:sp>
      <p:sp>
        <p:nvSpPr>
          <p:cNvPr id="11" name="TextBox 10"/>
          <p:cNvSpPr txBox="1"/>
          <p:nvPr/>
        </p:nvSpPr>
        <p:spPr>
          <a:xfrm>
            <a:off x="1030147" y="4533748"/>
            <a:ext cx="3240911" cy="1200329"/>
          </a:xfrm>
          <a:prstGeom prst="rect">
            <a:avLst/>
          </a:prstGeom>
          <a:solidFill>
            <a:schemeClr val="bg2"/>
          </a:solidFill>
        </p:spPr>
        <p:txBody>
          <a:bodyPr wrap="square" rtlCol="0">
            <a:spAutoFit/>
          </a:bodyPr>
          <a:lstStyle/>
          <a:p>
            <a:r>
              <a:rPr lang="en-US" dirty="0" smtClean="0"/>
              <a:t>Use a data wire to connect the Signature Output </a:t>
            </a:r>
            <a:r>
              <a:rPr lang="en-US" dirty="0" smtClean="0"/>
              <a:t>(#) value </a:t>
            </a:r>
            <a:r>
              <a:rPr lang="en-US" dirty="0" smtClean="0"/>
              <a:t>to the Switch </a:t>
            </a:r>
            <a:r>
              <a:rPr lang="en-US" dirty="0" smtClean="0"/>
              <a:t>block which is in numeric mode</a:t>
            </a:r>
            <a:endParaRPr lang="en-US" dirty="0"/>
          </a:p>
        </p:txBody>
      </p:sp>
      <p:sp>
        <p:nvSpPr>
          <p:cNvPr id="12" name="TextBox 11"/>
          <p:cNvSpPr txBox="1"/>
          <p:nvPr/>
        </p:nvSpPr>
        <p:spPr>
          <a:xfrm>
            <a:off x="3694176" y="1496146"/>
            <a:ext cx="4607595" cy="646331"/>
          </a:xfrm>
          <a:prstGeom prst="rect">
            <a:avLst/>
          </a:prstGeom>
          <a:solidFill>
            <a:schemeClr val="bg2"/>
          </a:solidFill>
        </p:spPr>
        <p:txBody>
          <a:bodyPr wrap="square" rtlCol="0">
            <a:spAutoFit/>
          </a:bodyPr>
          <a:lstStyle/>
          <a:p>
            <a:r>
              <a:rPr lang="en-US" dirty="0" smtClean="0"/>
              <a:t>Click on the “+” to create 4 </a:t>
            </a:r>
            <a:r>
              <a:rPr lang="en-US" dirty="0" smtClean="0"/>
              <a:t>choices/”cases”</a:t>
            </a:r>
            <a:br>
              <a:rPr lang="en-US" dirty="0" smtClean="0"/>
            </a:br>
            <a:r>
              <a:rPr lang="en-US" dirty="0" smtClean="0"/>
              <a:t> </a:t>
            </a:r>
            <a:r>
              <a:rPr lang="en-US" dirty="0" smtClean="0"/>
              <a:t>in the switch block</a:t>
            </a:r>
            <a:endParaRPr lang="en-US" dirty="0"/>
          </a:p>
        </p:txBody>
      </p:sp>
      <p:sp>
        <p:nvSpPr>
          <p:cNvPr id="13" name="TextBox 12"/>
          <p:cNvSpPr txBox="1"/>
          <p:nvPr/>
        </p:nvSpPr>
        <p:spPr>
          <a:xfrm>
            <a:off x="4464621" y="4444678"/>
            <a:ext cx="4244325" cy="1754326"/>
          </a:xfrm>
          <a:prstGeom prst="rect">
            <a:avLst/>
          </a:prstGeom>
          <a:solidFill>
            <a:schemeClr val="bg2"/>
          </a:solidFill>
        </p:spPr>
        <p:txBody>
          <a:bodyPr wrap="square" rtlCol="0" anchor="ctr">
            <a:spAutoFit/>
          </a:bodyPr>
          <a:lstStyle/>
          <a:p>
            <a:r>
              <a:rPr lang="en-US" dirty="0" smtClean="0"/>
              <a:t>“0” will have no contents.  Nothing will play if the </a:t>
            </a:r>
            <a:r>
              <a:rPr lang="en-US" dirty="0" err="1" smtClean="0"/>
              <a:t>PixyCam</a:t>
            </a:r>
            <a:r>
              <a:rPr lang="en-US" dirty="0" smtClean="0"/>
              <a:t> doesn’t recognize the object</a:t>
            </a:r>
          </a:p>
          <a:p>
            <a:r>
              <a:rPr lang="en-US" dirty="0" smtClean="0"/>
              <a:t>“1</a:t>
            </a:r>
            <a:r>
              <a:rPr lang="en-US" dirty="0" smtClean="0"/>
              <a:t>”, “2”, “3” &amp; </a:t>
            </a:r>
            <a:r>
              <a:rPr lang="en-US" dirty="0" smtClean="0"/>
              <a:t>“4” each have a sound block that will play Yellow, Green, Red and Blue sounds </a:t>
            </a:r>
            <a:r>
              <a:rPr lang="en-US" dirty="0" smtClean="0"/>
              <a:t>for </a:t>
            </a:r>
            <a:r>
              <a:rPr lang="en-US" dirty="0" smtClean="0"/>
              <a:t>its </a:t>
            </a:r>
            <a:r>
              <a:rPr lang="en-US" dirty="0" smtClean="0"/>
              <a:t>respective signature</a:t>
            </a:r>
            <a:endParaRPr lang="en-US" dirty="0"/>
          </a:p>
        </p:txBody>
      </p:sp>
      <p:pic>
        <p:nvPicPr>
          <p:cNvPr id="14" name="Picture 13" descr="LEGO MINDSTORMS EV3 Home Edition"/>
          <p:cNvPicPr>
            <a:picLocks noChangeAspect="1"/>
          </p:cNvPicPr>
          <p:nvPr/>
        </p:nvPicPr>
        <p:blipFill rotWithShape="1">
          <a:blip r:embed="rId3"/>
          <a:srcRect l="3516" t="29199" r="3699" b="47342"/>
          <a:stretch/>
        </p:blipFill>
        <p:spPr>
          <a:xfrm>
            <a:off x="199759" y="2142477"/>
            <a:ext cx="8743888" cy="2416303"/>
          </a:xfrm>
          <a:prstGeom prst="rect">
            <a:avLst/>
          </a:prstGeom>
        </p:spPr>
      </p:pic>
    </p:spTree>
    <p:extLst>
      <p:ext uri="{BB962C8B-B14F-4D97-AF65-F5344CB8AC3E}">
        <p14:creationId xmlns:p14="http://schemas.microsoft.com/office/powerpoint/2010/main" val="1512379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LEGO MINDSTORMS EV3 Home Edition"/>
          <p:cNvPicPr>
            <a:picLocks noChangeAspect="1"/>
          </p:cNvPicPr>
          <p:nvPr/>
        </p:nvPicPr>
        <p:blipFill rotWithShape="1">
          <a:blip r:embed="rId2"/>
          <a:srcRect l="14445" t="21316" r="5444" b="41250"/>
          <a:stretch/>
        </p:blipFill>
        <p:spPr>
          <a:xfrm>
            <a:off x="203200" y="2677372"/>
            <a:ext cx="8442960" cy="1979002"/>
          </a:xfrm>
          <a:prstGeom prst="rect">
            <a:avLst/>
          </a:prstGeom>
        </p:spPr>
      </p:pic>
      <p:sp>
        <p:nvSpPr>
          <p:cNvPr id="2" name="Title 1"/>
          <p:cNvSpPr>
            <a:spLocks noGrp="1"/>
          </p:cNvSpPr>
          <p:nvPr>
            <p:ph type="title"/>
          </p:nvPr>
        </p:nvSpPr>
        <p:spPr/>
        <p:txBody>
          <a:bodyPr>
            <a:normAutofit/>
          </a:bodyPr>
          <a:lstStyle/>
          <a:p>
            <a:r>
              <a:rPr lang="en-US" dirty="0" smtClean="0"/>
              <a:t>Detecting Too Many Colors? </a:t>
            </a:r>
            <a:endParaRPr lang="en-US" dirty="0"/>
          </a:p>
        </p:txBody>
      </p:sp>
      <p:sp>
        <p:nvSpPr>
          <p:cNvPr id="3" name="Content Placeholder 2"/>
          <p:cNvSpPr>
            <a:spLocks noGrp="1"/>
          </p:cNvSpPr>
          <p:nvPr>
            <p:ph idx="1"/>
          </p:nvPr>
        </p:nvSpPr>
        <p:spPr>
          <a:xfrm>
            <a:off x="333632" y="1359243"/>
            <a:ext cx="8452022" cy="1356213"/>
          </a:xfrm>
        </p:spPr>
        <p:txBody>
          <a:bodyPr>
            <a:normAutofit fontScale="92500" lnSpcReduction="20000"/>
          </a:bodyPr>
          <a:lstStyle/>
          <a:p>
            <a:r>
              <a:rPr lang="en-US" dirty="0" smtClean="0"/>
              <a:t>If there are distractions </a:t>
            </a:r>
            <a:r>
              <a:rPr lang="en-US" dirty="0"/>
              <a:t>in the </a:t>
            </a:r>
            <a:r>
              <a:rPr lang="en-US" dirty="0" smtClean="0"/>
              <a:t>background or foreground, you might get false positives</a:t>
            </a:r>
          </a:p>
          <a:p>
            <a:pPr lvl="1"/>
            <a:r>
              <a:rPr lang="en-US" dirty="0" smtClean="0"/>
              <a:t>Try recreating</a:t>
            </a:r>
            <a:r>
              <a:rPr lang="en-US" dirty="0" smtClean="0"/>
              <a:t> </a:t>
            </a:r>
            <a:r>
              <a:rPr lang="en-US" dirty="0" smtClean="0"/>
              <a:t>and tuning your </a:t>
            </a:r>
            <a:r>
              <a:rPr lang="en-US" dirty="0" smtClean="0"/>
              <a:t>signatures more for better results.</a:t>
            </a:r>
            <a:endParaRPr lang="en-US" dirty="0" smtClean="0"/>
          </a:p>
          <a:p>
            <a:pPr lvl="1"/>
            <a:r>
              <a:rPr lang="en-US" dirty="0" smtClean="0"/>
              <a:t>Add </a:t>
            </a:r>
            <a:r>
              <a:rPr lang="en-US" dirty="0" smtClean="0"/>
              <a:t>code so </a:t>
            </a:r>
            <a:r>
              <a:rPr lang="en-US" dirty="0" smtClean="0"/>
              <a:t>that the robot does not recognize smaller items of the same color in the background.</a:t>
            </a:r>
            <a:endParaRPr lang="en-US" dirty="0"/>
          </a:p>
        </p:txBody>
      </p:sp>
      <p:sp>
        <p:nvSpPr>
          <p:cNvPr id="4" name="Footer Placeholder 3"/>
          <p:cNvSpPr>
            <a:spLocks noGrp="1"/>
          </p:cNvSpPr>
          <p:nvPr>
            <p:ph type="ftr" sz="quarter" idx="11"/>
          </p:nvPr>
        </p:nvSpPr>
        <p:spPr/>
        <p:txBody>
          <a:bodyPr/>
          <a:lstStyle/>
          <a:p>
            <a:r>
              <a:rPr lang="de-DE" smtClean="0"/>
              <a:t>© EV3Lessons 2016 (Last Update: 1/20/2016)</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6</a:t>
            </a:fld>
            <a:endParaRPr lang="en-US" dirty="0"/>
          </a:p>
        </p:txBody>
      </p:sp>
      <p:sp>
        <p:nvSpPr>
          <p:cNvPr id="9" name="Rectangle 8"/>
          <p:cNvSpPr/>
          <p:nvPr/>
        </p:nvSpPr>
        <p:spPr>
          <a:xfrm>
            <a:off x="2550160" y="3319322"/>
            <a:ext cx="1818640" cy="5892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587829" y="4658920"/>
            <a:ext cx="1962331" cy="1200329"/>
          </a:xfrm>
          <a:prstGeom prst="rect">
            <a:avLst/>
          </a:prstGeom>
          <a:solidFill>
            <a:schemeClr val="bg2"/>
          </a:solidFill>
        </p:spPr>
        <p:txBody>
          <a:bodyPr wrap="square" rtlCol="0">
            <a:spAutoFit/>
          </a:bodyPr>
          <a:lstStyle/>
          <a:p>
            <a:r>
              <a:rPr lang="en-US" sz="1200" dirty="0" smtClean="0"/>
              <a:t>Multiply together the width and height of the object by taking the output (dimensions) from the </a:t>
            </a:r>
            <a:r>
              <a:rPr lang="en-US" sz="1200" dirty="0" err="1" smtClean="0"/>
              <a:t>PixyCam</a:t>
            </a:r>
            <a:r>
              <a:rPr lang="en-US" sz="1200" dirty="0" smtClean="0"/>
              <a:t> block and putting them in a Math Block.</a:t>
            </a:r>
            <a:endParaRPr lang="en-US" sz="1200" dirty="0"/>
          </a:p>
        </p:txBody>
      </p:sp>
      <p:sp>
        <p:nvSpPr>
          <p:cNvPr id="10" name="TextBox 9"/>
          <p:cNvSpPr txBox="1"/>
          <p:nvPr/>
        </p:nvSpPr>
        <p:spPr>
          <a:xfrm>
            <a:off x="2638918" y="4660348"/>
            <a:ext cx="2748421" cy="1754326"/>
          </a:xfrm>
          <a:prstGeom prst="rect">
            <a:avLst/>
          </a:prstGeom>
          <a:solidFill>
            <a:schemeClr val="bg2"/>
          </a:solidFill>
        </p:spPr>
        <p:txBody>
          <a:bodyPr wrap="square" rtlCol="0">
            <a:spAutoFit/>
          </a:bodyPr>
          <a:lstStyle/>
          <a:p>
            <a:r>
              <a:rPr lang="en-US" sz="1200" dirty="0" smtClean="0"/>
              <a:t>Take the result and put them into a Compare block. If the result is greater than “200”, it will be true. You have to use trial and error to get this “magic” number. (One trick it to hit play on your code in the software and look at the data going through the wire to get an idea for dimensions that would work as a threshold/minimum.)</a:t>
            </a:r>
            <a:endParaRPr lang="en-US" sz="1200" dirty="0"/>
          </a:p>
        </p:txBody>
      </p:sp>
      <p:sp>
        <p:nvSpPr>
          <p:cNvPr id="11" name="TextBox 10"/>
          <p:cNvSpPr txBox="1"/>
          <p:nvPr/>
        </p:nvSpPr>
        <p:spPr>
          <a:xfrm>
            <a:off x="5476097" y="4660902"/>
            <a:ext cx="2977293" cy="1015663"/>
          </a:xfrm>
          <a:prstGeom prst="rect">
            <a:avLst/>
          </a:prstGeom>
          <a:solidFill>
            <a:schemeClr val="bg2"/>
          </a:solidFill>
        </p:spPr>
        <p:txBody>
          <a:bodyPr wrap="square" rtlCol="0">
            <a:spAutoFit/>
          </a:bodyPr>
          <a:lstStyle/>
          <a:p>
            <a:r>
              <a:rPr lang="en-US" sz="1200" dirty="0" smtClean="0"/>
              <a:t>We have a Switch Block inside a Switch Block. The sounds will play only when the outer switch is True which means that the object meets the dimension requirements we specified.</a:t>
            </a:r>
            <a:endParaRPr lang="en-US" sz="1200" dirty="0"/>
          </a:p>
        </p:txBody>
      </p:sp>
    </p:spTree>
    <p:extLst>
      <p:ext uri="{BB962C8B-B14F-4D97-AF65-F5344CB8AC3E}">
        <p14:creationId xmlns:p14="http://schemas.microsoft.com/office/powerpoint/2010/main" val="1906752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665" y="439032"/>
            <a:ext cx="8245475" cy="1371600"/>
          </a:xfrm>
        </p:spPr>
        <p:txBody>
          <a:bodyPr/>
          <a:lstStyle/>
          <a:p>
            <a:r>
              <a:rPr lang="en-US" dirty="0" smtClean="0"/>
              <a:t>CREDITS</a:t>
            </a:r>
            <a:endParaRPr lang="en-US" dirty="0"/>
          </a:p>
        </p:txBody>
      </p:sp>
      <p:sp>
        <p:nvSpPr>
          <p:cNvPr id="3" name="Content Placeholder 2"/>
          <p:cNvSpPr>
            <a:spLocks noGrp="1"/>
          </p:cNvSpPr>
          <p:nvPr>
            <p:ph idx="1"/>
          </p:nvPr>
        </p:nvSpPr>
        <p:spPr>
          <a:xfrm>
            <a:off x="457200" y="1124832"/>
            <a:ext cx="8245474" cy="4963057"/>
          </a:xfrm>
        </p:spPr>
        <p:txBody>
          <a:bodyPr>
            <a:noAutofit/>
          </a:bodyPr>
          <a:lstStyle/>
          <a:p>
            <a:pPr marL="342900" indent="-342900">
              <a:buFont typeface="Arial"/>
              <a:buChar char="•"/>
            </a:pPr>
            <a:r>
              <a:rPr lang="en-US" sz="1800" dirty="0" smtClean="0"/>
              <a:t>This tutorial was created by Sanjay Seshan and Arvind Seshan from Droids Robotics.</a:t>
            </a:r>
          </a:p>
          <a:p>
            <a:pPr marL="342900" indent="-342900">
              <a:buFont typeface="Arial"/>
              <a:buChar char="•"/>
            </a:pPr>
            <a:r>
              <a:rPr lang="en-US" sz="1800" dirty="0" smtClean="0"/>
              <a:t>More lessons are available at www.ev3lessons.com</a:t>
            </a:r>
          </a:p>
          <a:p>
            <a:pPr marL="342900" indent="-342900">
              <a:buFont typeface="Arial"/>
              <a:buChar char="•"/>
            </a:pPr>
            <a:r>
              <a:rPr lang="en-US" sz="1800" dirty="0" smtClean="0"/>
              <a:t>Author’s Email: </a:t>
            </a:r>
            <a:r>
              <a:rPr lang="en-US" sz="1800" dirty="0" smtClean="0">
                <a:hlinkClick r:id="rId2"/>
              </a:rPr>
              <a:t>team@droidsrobotics.org</a:t>
            </a:r>
            <a:endParaRPr lang="en-US" sz="1800" dirty="0" smtClean="0"/>
          </a:p>
          <a:p>
            <a:pPr marL="342900" indent="-342900">
              <a:buFont typeface="Arial"/>
              <a:buChar char="•"/>
            </a:pPr>
            <a:r>
              <a:rPr lang="en-US" sz="1800" b="0" dirty="0" smtClean="0"/>
              <a:t>Thank you to </a:t>
            </a:r>
            <a:r>
              <a:rPr lang="en-US" sz="1800" dirty="0"/>
              <a:t>Marc-André </a:t>
            </a:r>
            <a:r>
              <a:rPr lang="en-US" sz="1800" dirty="0" err="1" smtClean="0"/>
              <a:t>Bazergui</a:t>
            </a:r>
            <a:r>
              <a:rPr lang="en-US" sz="1800" dirty="0" smtClean="0"/>
              <a:t> for</a:t>
            </a:r>
            <a:r>
              <a:rPr lang="en-US" sz="1800" b="0" dirty="0" smtClean="0"/>
              <a:t> loaning us the </a:t>
            </a:r>
            <a:r>
              <a:rPr lang="en-US" sz="1800" b="0" dirty="0" err="1" smtClean="0"/>
              <a:t>PixyCam</a:t>
            </a:r>
            <a:r>
              <a:rPr lang="en-US" sz="1800" b="0" dirty="0" smtClean="0"/>
              <a:t> for this lesson, (</a:t>
            </a:r>
            <a:r>
              <a:rPr lang="en-US" sz="1800" dirty="0">
                <a:hlinkClick r:id="rId3"/>
              </a:rPr>
              <a:t>https://</a:t>
            </a:r>
            <a:r>
              <a:rPr lang="en-US" sz="1800" dirty="0" smtClean="0">
                <a:hlinkClick r:id="rId3"/>
              </a:rPr>
              <a:t>www.facebook.com/marc.a.bazergui</a:t>
            </a:r>
            <a:r>
              <a:rPr lang="en-US" sz="1800" dirty="0" smtClean="0"/>
              <a:t>, </a:t>
            </a:r>
            <a:r>
              <a:rPr lang="en-US" sz="1800" dirty="0" err="1" smtClean="0"/>
              <a:t>info@bazmarc.ca</a:t>
            </a:r>
            <a:r>
              <a:rPr lang="en-US" sz="1800" dirty="0"/>
              <a:t>)</a:t>
            </a:r>
            <a:r>
              <a:rPr lang="en-US" sz="1800" b="0" dirty="0"/>
              <a:t/>
            </a:r>
            <a:br>
              <a:rPr lang="en-US" sz="1800" b="0" dirty="0"/>
            </a:br>
            <a:endParaRPr lang="en-US" sz="1800" dirty="0" smtClean="0"/>
          </a:p>
        </p:txBody>
      </p:sp>
      <p:sp>
        <p:nvSpPr>
          <p:cNvPr id="4" name="Footer Placeholder 3"/>
          <p:cNvSpPr>
            <a:spLocks noGrp="1"/>
          </p:cNvSpPr>
          <p:nvPr>
            <p:ph type="ftr" sz="quarter" idx="11"/>
          </p:nvPr>
        </p:nvSpPr>
        <p:spPr/>
        <p:txBody>
          <a:bodyPr/>
          <a:lstStyle/>
          <a:p>
            <a:r>
              <a:rPr lang="en-US" smtClean="0"/>
              <a:t>Copyright © EV3Lessons.com 2015 (Last edit: 2/26/2015)</a:t>
            </a:r>
            <a:endParaRPr lang="en-US" dirty="0"/>
          </a:p>
        </p:txBody>
      </p:sp>
      <p:sp>
        <p:nvSpPr>
          <p:cNvPr id="6" name="Rectangle 1"/>
          <p:cNvSpPr>
            <a:spLocks noChangeArrowheads="1"/>
          </p:cNvSpPr>
          <p:nvPr/>
        </p:nvSpPr>
        <p:spPr bwMode="auto">
          <a:xfrm>
            <a:off x="457199" y="4630535"/>
            <a:ext cx="7913347" cy="923330"/>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374B7"/>
                </a:solidFill>
                <a:effectLst/>
                <a:latin typeface="Helvetica Neue"/>
              </a:rPr>
              <a:t>                         </a:t>
            </a:r>
            <a:r>
              <a:rPr kumimoji="0" lang="en-US" altLang="en-US" sz="1600" b="0" i="0" u="none" strike="noStrike" cap="none" normalizeH="0" baseline="0" dirty="0" smtClean="0">
                <a:ln>
                  <a:noFill/>
                </a:ln>
                <a:solidFill>
                  <a:schemeClr val="tx1"/>
                </a:solidFill>
                <a:effectLst/>
              </a:rPr>
              <a:t/>
            </a:r>
            <a:br>
              <a:rPr kumimoji="0" lang="en-US" altLang="en-US" sz="1600" b="0" i="0" u="none" strike="noStrike" cap="none" normalizeH="0" baseline="0" dirty="0" smtClean="0">
                <a:ln>
                  <a:noFill/>
                </a:ln>
                <a:solidFill>
                  <a:schemeClr val="tx1"/>
                </a:solidFill>
                <a:effectLst/>
              </a:rPr>
            </a:br>
            <a:r>
              <a:rPr kumimoji="0" lang="en-US" altLang="en-US" sz="2000" b="0" i="0" u="none" strike="noStrike" cap="none" normalizeH="0" baseline="0" dirty="0" smtClean="0">
                <a:ln>
                  <a:noFill/>
                </a:ln>
                <a:solidFill>
                  <a:srgbClr val="000000"/>
                </a:solidFill>
                <a:effectLst/>
                <a:latin typeface="Helvetica Neue"/>
              </a:rPr>
              <a:t>This work is licensed under a </a:t>
            </a:r>
            <a:r>
              <a:rPr kumimoji="0" lang="en-US" altLang="en-US" sz="2000" b="0" i="0" u="none" strike="noStrike" cap="none" normalizeH="0" baseline="0" dirty="0" smtClean="0">
                <a:ln>
                  <a:noFill/>
                </a:ln>
                <a:solidFill>
                  <a:srgbClr val="4374B7"/>
                </a:solidFill>
                <a:effectLst/>
                <a:latin typeface="Helvetica Neue"/>
                <a:hlinkClick r:id="rId4"/>
              </a:rPr>
              <a:t>Creative Commons Attribution-</a:t>
            </a:r>
            <a:r>
              <a:rPr kumimoji="0" lang="en-US" altLang="en-US" sz="2000" b="0" i="0" u="none" strike="noStrike" cap="none" normalizeH="0" baseline="0" dirty="0" err="1" smtClean="0">
                <a:ln>
                  <a:noFill/>
                </a:ln>
                <a:solidFill>
                  <a:srgbClr val="4374B7"/>
                </a:solidFill>
                <a:effectLst/>
                <a:latin typeface="Helvetica Neue"/>
                <a:hlinkClick r:id="rId4"/>
              </a:rPr>
              <a:t>NonCommercial</a:t>
            </a:r>
            <a:r>
              <a:rPr kumimoji="0" lang="en-US" altLang="en-US" sz="2000" b="0" i="0" u="none" strike="noStrike" cap="none" normalizeH="0" baseline="0" dirty="0" smtClean="0">
                <a:ln>
                  <a:noFill/>
                </a:ln>
                <a:solidFill>
                  <a:srgbClr val="4374B7"/>
                </a:solidFill>
                <a:effectLst/>
                <a:latin typeface="Helvetica Neue"/>
                <a:hlinkClick r:id="rId4"/>
              </a:rPr>
              <a:t>-</a:t>
            </a:r>
            <a:r>
              <a:rPr kumimoji="0" lang="en-US" altLang="en-US" sz="2000" b="0" i="0" u="none" strike="noStrike" cap="none" normalizeH="0" baseline="0" dirty="0" err="1" smtClean="0">
                <a:ln>
                  <a:noFill/>
                </a:ln>
                <a:solidFill>
                  <a:srgbClr val="4374B7"/>
                </a:solidFill>
                <a:effectLst/>
                <a:latin typeface="Helvetica Neue"/>
                <a:hlinkClick r:id="rId4"/>
              </a:rPr>
              <a:t>ShareAlike</a:t>
            </a:r>
            <a:r>
              <a:rPr kumimoji="0" lang="en-US" altLang="en-US" sz="2000" b="0" i="0" u="none" strike="noStrike" cap="none" normalizeH="0" baseline="0" dirty="0" smtClean="0">
                <a:ln>
                  <a:noFill/>
                </a:ln>
                <a:solidFill>
                  <a:srgbClr val="4374B7"/>
                </a:solidFill>
                <a:effectLst/>
                <a:latin typeface="Helvetica Neue"/>
                <a:hlinkClick r:id="rId4"/>
              </a:rPr>
              <a:t> 4.0 International License</a:t>
            </a:r>
            <a:r>
              <a:rPr kumimoji="0" lang="en-US" altLang="en-US" sz="2000" b="0" i="0" u="none" strike="noStrike" cap="none" normalizeH="0" baseline="0" dirty="0" smtClean="0">
                <a:ln>
                  <a:noFill/>
                </a:ln>
                <a:solidFill>
                  <a:srgbClr val="000000"/>
                </a:solidFill>
                <a:effectLst/>
                <a:latin typeface="Helvetica Neue"/>
              </a:rPr>
              <a:t>.</a:t>
            </a:r>
            <a:r>
              <a:rPr kumimoji="0" lang="en-US" altLang="en-US" sz="1600" b="0" i="0" u="none" strike="noStrike" cap="none" normalizeH="0" baseline="0" dirty="0" smtClean="0">
                <a:ln>
                  <a:noFill/>
                </a:ln>
                <a:solidFill>
                  <a:schemeClr val="tx1"/>
                </a:solidFill>
                <a:effectLst/>
              </a:rPr>
              <a:t> </a:t>
            </a:r>
            <a:endParaRPr kumimoji="0" lang="en-US" altLang="en-US" sz="2000" b="0" i="0" u="none" strike="noStrike" cap="none" normalizeH="0" baseline="0" dirty="0" smtClean="0">
              <a:ln>
                <a:noFill/>
              </a:ln>
              <a:solidFill>
                <a:srgbClr val="4374B7"/>
              </a:solidFill>
              <a:effectLst/>
              <a:latin typeface="Helvetica Neue"/>
            </a:endParaRPr>
          </a:p>
        </p:txBody>
      </p:sp>
      <p:pic>
        <p:nvPicPr>
          <p:cNvPr id="2050" name="Picture 2" descr="Creative Commons License">
            <a:hlinkClick r:id="rId4"/>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3618595" y="3609409"/>
            <a:ext cx="2161449" cy="761422"/>
          </a:xfrm>
          <a:prstGeom prst="rect">
            <a:avLst/>
          </a:prstGeom>
          <a:noFill/>
          <a:extLst>
            <a:ext uri="{909E8E84-426E-40dd-AFC4-6F175D3DCCD1}">
              <a14:hiddenFill xmlns:a14="http://schemas.microsoft.com/office/drawing/2010/main" xmlns="">
                <a:solidFill>
                  <a:srgbClr val="FFFFFF"/>
                </a:solidFill>
              </a14:hiddenFill>
            </a:ext>
          </a:extLst>
        </p:spPr>
      </p:pic>
      <p:sp>
        <p:nvSpPr>
          <p:cNvPr id="5" name="Slide Number Placeholder 4"/>
          <p:cNvSpPr>
            <a:spLocks noGrp="1"/>
          </p:cNvSpPr>
          <p:nvPr>
            <p:ph type="sldNum" sz="quarter" idx="12"/>
          </p:nvPr>
        </p:nvSpPr>
        <p:spPr/>
        <p:txBody>
          <a:bodyPr/>
          <a:lstStyle/>
          <a:p>
            <a:fld id="{4DBC7FC8-25FB-FC45-8177-2B991DA6778C}" type="slidenum">
              <a:rPr lang="en-US" smtClean="0"/>
              <a:t>7</a:t>
            </a:fld>
            <a:endParaRPr lang="en-US"/>
          </a:p>
        </p:txBody>
      </p:sp>
    </p:spTree>
    <p:extLst>
      <p:ext uri="{BB962C8B-B14F-4D97-AF65-F5344CB8AC3E}">
        <p14:creationId xmlns:p14="http://schemas.microsoft.com/office/powerpoint/2010/main" val="57287955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2058</TotalTime>
  <Words>589</Words>
  <Application>Microsoft Office PowerPoint</Application>
  <PresentationFormat>On-screen Show (4:3)</PresentationFormat>
  <Paragraphs>57</Paragraphs>
  <Slides>7</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Franklin Gothic Book</vt:lpstr>
      <vt:lpstr>Helvetica Neue</vt:lpstr>
      <vt:lpstr>Wingdings</vt:lpstr>
      <vt:lpstr>Crop</vt:lpstr>
      <vt:lpstr>PixyCam for MINDSTORMS Color Identifinder</vt:lpstr>
      <vt:lpstr>Getting Started</vt:lpstr>
      <vt:lpstr>Learning the PixyCam Block</vt:lpstr>
      <vt:lpstr>Challenge</vt:lpstr>
      <vt:lpstr>Challenge Solution</vt:lpstr>
      <vt:lpstr>Detecting Too Many Colors? </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Srinivasan Seshan</dc:creator>
  <cp:lastModifiedBy>Sanjay Seshan</cp:lastModifiedBy>
  <cp:revision>75</cp:revision>
  <cp:lastPrinted>2016-01-20T22:55:27Z</cp:lastPrinted>
  <dcterms:created xsi:type="dcterms:W3CDTF">2016-01-20T18:24:43Z</dcterms:created>
  <dcterms:modified xsi:type="dcterms:W3CDTF">2016-01-25T21:17:47Z</dcterms:modified>
</cp:coreProperties>
</file>

<file path=docProps/thumbnail.jpeg>
</file>